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appler.com/brandrap/globe-gcash-silent-network-authentication/" TargetMode="External"/><Relationship Id="rId1" Type="http://schemas.openxmlformats.org/officeDocument/2006/relationships/image" Target="../media/image-10-1.jpe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www.manilatimes.net/2025/12/16/sports/manuel-inks-deal-with-converge/2244639" TargetMode="External"/><Relationship Id="rId1" Type="http://schemas.openxmlformats.org/officeDocument/2006/relationships/image" Target="../media/image-11-1.jpe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www.manilatimes.net/2025/12/14/sports/converge-takes-on-meralco-in-race-for-top-4/2242817" TargetMode="External"/><Relationship Id="rId1" Type="http://schemas.openxmlformats.org/officeDocument/2006/relationships/image" Target="../media/image-12-1.jpe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www.bworldonline.com/corporate/2025/12/17/719330/globe-gcash-complete-initial-test-for-silent-authentication/" TargetMode="External"/><Relationship Id="rId1" Type="http://schemas.openxmlformats.org/officeDocument/2006/relationships/image" Target="../media/image-13-1.jpe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manilatimes.net/2025/12/17/business/corporate-news/globe-gcash-finish-initial-silent-authentication-tests/2244586" TargetMode="External"/><Relationship Id="rId1" Type="http://schemas.openxmlformats.org/officeDocument/2006/relationships/image" Target="../media/image-14-1.jpe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newsbytes.ph/2025/12/13/dict-cybercrime-cases-fell-38-in-2025-online-libel-tops-list/" TargetMode="External"/><Relationship Id="rId1" Type="http://schemas.openxmlformats.org/officeDocument/2006/relationships/image" Target="../media/image-15-1.jpe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www.philstar.com/other-sections/supplements/2025/12/17/2494436/globe-business-brings-gday-2025-closer-partners-and-communities" TargetMode="External"/><Relationship Id="rId1" Type="http://schemas.openxmlformats.org/officeDocument/2006/relationships/image" Target="../media/image-16-1.jpe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www.rappler.com/brandrap/globe-bpi-g-verify-silent-network-authentication/" TargetMode="External"/><Relationship Id="rId1" Type="http://schemas.openxmlformats.org/officeDocument/2006/relationships/image" Target="../media/image-17-1.jpe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www.manilatimes.net/2025/12/15/sports/meralco-plasters-converge-boosts-top-4-bid/2243130" TargetMode="External"/><Relationship Id="rId1" Type="http://schemas.openxmlformats.org/officeDocument/2006/relationships/image" Target="../media/image-18-1.jpeg"/><Relationship Id="rId3" Type="http://schemas.openxmlformats.org/officeDocument/2006/relationships/slideLayout" Target="../slideLayouts/slideLayout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hyperlink" Target="https://mindanao.politiko.com.ph/vg-al-syed-sali-receives-dict-recognition-as-tawi-tawi-signs-digital-transformation-pact/" TargetMode="External"/><Relationship Id="rId1" Type="http://schemas.openxmlformats.org/officeDocument/2006/relationships/image" Target="../media/image-19-1.jpe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hyperlink" Target="https://www.google.com/search?q=PLDT%20Unveils%2012th%20Data%20Center%2C%20First%20AI-Ready%20Hyperscale%20Facility%20Light%20Reading" TargetMode="External"/><Relationship Id="rId1" Type="http://schemas.openxmlformats.org/officeDocument/2006/relationships/image" Target="../media/image-2-1.jpe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hyperlink" Target="https://www.google.com/search?q=Globe%20Boosts%20Southern%20Philippines%20Connectivity%20with%20Mindanao%20Submarine%20Cable%20Globe%20Telecom" TargetMode="External"/><Relationship Id="rId1" Type="http://schemas.openxmlformats.org/officeDocument/2006/relationships/image" Target="../media/image-21-1.jpeg"/><Relationship Id="rId3" Type="http://schemas.openxmlformats.org/officeDocument/2006/relationships/slideLayout" Target="../slideLayouts/slideLayout1.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hyperlink" Target="https://www.bworldonline.com/corporate/2025/12/18/719645/globe-to-connect-fpips-150-plus-locators-in-batangas/" TargetMode="External"/><Relationship Id="rId1" Type="http://schemas.openxmlformats.org/officeDocument/2006/relationships/image" Target="../media/image-22-1.jpe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www.manilatimes.net/2025/12/15/business/corporate-news/globe-pushes-stronger-digital-ecosystem-security/2243111" TargetMode="External"/><Relationship Id="rId1" Type="http://schemas.openxmlformats.org/officeDocument/2006/relationships/image" Target="../media/image-23-1.jpe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www.techpatrl.com/converge-goes-all-in-on-enterprise/" TargetMode="External"/><Relationship Id="rId1" Type="http://schemas.openxmlformats.org/officeDocument/2006/relationships/image" Target="../media/image-24-1.jpe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hyperlink" Target="https://www.google.com/search?q=DITO%20Partners%20with%20AdventEnergy%20for%20Reliable%20Cell%20Tower%20Power%20Supply%20Developing%20Telecoms" TargetMode="External"/><Relationship Id="rId1" Type="http://schemas.openxmlformats.org/officeDocument/2006/relationships/image" Target="../media/image-25-1.jpe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hyperlink" Target="https://www.google.com/search?q=PLDT%20Positions%20AI%20as%20Key%20Driver%20for%20Philippine%20Economic%20Growth%20Manila%20Standard" TargetMode="External"/><Relationship Id="rId1" Type="http://schemas.openxmlformats.org/officeDocument/2006/relationships/image" Target="../media/image-3-1.jpe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www.philstar.com/business/2025/12/14/2494016/telco-sector-powers-86-philippines-economy" TargetMode="External"/><Relationship Id="rId1" Type="http://schemas.openxmlformats.org/officeDocument/2006/relationships/image" Target="../media/image-4-1.jpe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www.legal500.com/developments/thought-leadership/konektadong-pinoy-act-embedding-cybersecurity-privacy-and-audit-duties-in-data-transmission-regulation/" TargetMode="External"/><Relationship Id="rId1" Type="http://schemas.openxmlformats.org/officeDocument/2006/relationships/image" Target="../media/image-5-1.jpe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www.bworldonline.com/spotlight/2025/12/15/718386/globe-business-brings-gday-2025-closer-to-partners-and-communities/" TargetMode="External"/><Relationship Id="rId1" Type="http://schemas.openxmlformats.org/officeDocument/2006/relationships/image" Target="../media/image-6-1.jpe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www.manilatimes.net/2025/12/13/business/corporate-news/globe-plans-mindanao-submarine-cable-project/2242629" TargetMode="External"/><Relationship Id="rId1" Type="http://schemas.openxmlformats.org/officeDocument/2006/relationships/image" Target="../media/image-7-1.jpe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www.philstar.com/lifestyle/gadgets/2025/12/11/2493487/perfect-gift-heres-why-vivo-y21d-smart-buy-any-time-year" TargetMode="External"/><Relationship Id="rId1" Type="http://schemas.openxmlformats.org/officeDocument/2006/relationships/image" Target="../media/image-8-1.jpe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www.bworldonline.com/sparkup/2025/12/15/718408/luvparks-smart-parking-app-aimed-at-easing-motorists-struggles/" TargetMode="External"/><Relationship Id="rId1" Type="http://schemas.openxmlformats.org/officeDocument/2006/relationships/image" Target="../media/image-9-1.jpe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E293B"/>
        </a:solidFill>
      </p:bgPr>
    </p:bg>
    <p:spTree>
      <p:nvGrpSpPr>
        <p:cNvPr id="1" name=""/>
        <p:cNvGrpSpPr/>
        <p:nvPr/>
      </p:nvGrpSpPr>
      <p:grpSpPr>
        <a:xfrm>
          <a:off x="0" y="0"/>
          <a:ext cx="0" cy="0"/>
          <a:chOff x="0" y="0"/>
          <a:chExt cx="0" cy="0"/>
        </a:xfrm>
      </p:grpSpPr>
      <p:sp>
        <p:nvSpPr>
          <p:cNvPr id="2" name="Text 0"/>
          <p:cNvSpPr/>
          <p:nvPr/>
        </p:nvSpPr>
        <p:spPr>
          <a:xfrm>
            <a:off x="457200" y="2286000"/>
            <a:ext cx="8229600" cy="1371600"/>
          </a:xfrm>
          <a:prstGeom prst="rect">
            <a:avLst/>
          </a:prstGeom>
          <a:noFill/>
          <a:ln/>
        </p:spPr>
        <p:txBody>
          <a:bodyPr wrap="square" rtlCol="0" anchor="ctr"/>
          <a:lstStyle/>
          <a:p>
            <a:pPr algn="ctr" indent="0" marL="0">
              <a:buNone/>
            </a:pPr>
            <a:r>
              <a:rPr lang="en-US" sz="4400" b="1" dirty="0">
                <a:solidFill>
                  <a:srgbClr val="FFFFFF"/>
                </a:solidFill>
                <a:latin typeface="Roboto" pitchFamily="34" charset="0"/>
                <a:ea typeface="Roboto" pitchFamily="34" charset="-122"/>
                <a:cs typeface="Roboto" pitchFamily="34" charset="-120"/>
              </a:rPr>
              <a:t>Top Industry News</a:t>
            </a:r>
            <a:endParaRPr lang="en-US" sz="4400" dirty="0"/>
          </a:p>
        </p:txBody>
      </p:sp>
      <p:sp>
        <p:nvSpPr>
          <p:cNvPr id="3" name="Text 1"/>
          <p:cNvSpPr/>
          <p:nvPr/>
        </p:nvSpPr>
        <p:spPr>
          <a:xfrm>
            <a:off x="457200" y="3657600"/>
            <a:ext cx="8229600" cy="457200"/>
          </a:xfrm>
          <a:prstGeom prst="rect">
            <a:avLst/>
          </a:prstGeom>
          <a:noFill/>
          <a:ln/>
        </p:spPr>
        <p:txBody>
          <a:bodyPr wrap="square" rtlCol="0" anchor="ctr"/>
          <a:lstStyle/>
          <a:p>
            <a:pPr algn="ctr" indent="0" marL="0">
              <a:buNone/>
            </a:pPr>
            <a:r>
              <a:rPr lang="en-US" sz="2000" dirty="0">
                <a:solidFill>
                  <a:srgbClr val="D1D5DB"/>
                </a:solidFill>
                <a:latin typeface="Roboto" pitchFamily="34" charset="0"/>
                <a:ea typeface="Roboto" pitchFamily="34" charset="-122"/>
                <a:cs typeface="Roboto" pitchFamily="34" charset="-120"/>
              </a:rPr>
              <a:t>2025-12-11 to 2025-12-18</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&amp; GCash Advance Silent Network Authentication</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reports on Globe and GCash completing initial tests for silent network authentication implementation. With 34 social shares, it highlights progress in secure and seamless digital transactions.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rappler.com</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Manuel Signs Deal with Converge</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manilatimes.net reports on Manuel inking a deal with Converge. The news received 20 social shares, indicating interest in partnerships and business developments.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manilatimes.net</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Converge Competes Against Meralco for Top 4 Spot</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manilatimes.net covers Converge taking on Meralco in a race for a top 4 position. With 16 social shares, it highlights competitive dynamics in the market.</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manilatimes.net</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&amp; GCash Conclude Initial Silent Authentication Tests</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BusinessWorld Online reports on Globe and GCash completing initial tests for silent authentication. The news garnered 15 social shares, underscoring interest in enhanced digital security.</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bworldonline.com</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&amp; GCash Successfully Finish Silent Authentication Trials</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manilatimes.net confirms Globe and GCash have finished initial silent authentication tests. With 12 social shares, it reinforces the positive reception of this security advancement.</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manilatimes.net</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DICT Reports 38% Drop in Cybercrime Cases for 2025</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newsbytes.ph indicates a 38% fall in cybercrime cases in 2025, with online libel topping the list. The news, with 8 social shares, highlights efforts in digital security and law enforcement.</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newsbytes.ph</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Business Connects with Partners at GDay 2025</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philstar.com reiterates Globe Business's GDay 2025 event, focusing on its engagement with partners and communities. It received 6 social shares, indicating continued interest in the event.</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philstar.com</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&amp; BPI Launch 'G Verify' Silent Network Authentication</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rappler.com announces Globe and BPI's introduction of the new G Verify silent network authentication. With 4 social shares, it highlights a new secure verification method.</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rappler.com</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Meralco Defeats Converge, Strengthens Top 4 Position</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manilatimes.net reports on Meralco's victory over Converge, boosting its bid for a top 4 spot. The news, with 3 social shares, reflects ongoing competitive dynamics.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manilatimes.net</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Tawi-Tawi Signs Digital Transformation Pact, DICT Recognizes VG Al-Syed Sali</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politiko.com.ph reports on Tawi-Tawi signing a digital transformation pact and the DICT recognizing VG Al-Syed Sali. With 2 social shares, it highlights regional digital initiatives.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politiko.com.ph</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PLDT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PLDT Unveils 12th Data Center, First AI-Ready Hyperscale Facility</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PLDT Group confirms plans for its 12th data center in Cavite, a US$1 billion investment with 100MW IT load capacity, making it the largest Vitro facility. This coincides with the launch of its first AI-ready hyperscale facility in Sta. Rosa, Laguna, significantly boosting data center capacity for growing digital demands and positioning PLDT to attract international cloud providers.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D97706"/>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Light Reading (search for article)</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E293B"/>
        </a:solidFill>
      </p:bgPr>
    </p:bg>
    <p:spTree>
      <p:nvGrpSpPr>
        <p:cNvPr id="1" name=""/>
        <p:cNvGrpSpPr/>
        <p:nvPr/>
      </p:nvGrpSpPr>
      <p:grpSpPr>
        <a:xfrm>
          <a:off x="0" y="0"/>
          <a:ext cx="0" cy="0"/>
          <a:chOff x="0" y="0"/>
          <a:chExt cx="0" cy="0"/>
        </a:xfrm>
      </p:grpSpPr>
      <p:sp>
        <p:nvSpPr>
          <p:cNvPr id="2" name="Text 0"/>
          <p:cNvSpPr/>
          <p:nvPr/>
        </p:nvSpPr>
        <p:spPr>
          <a:xfrm>
            <a:off x="457200" y="2286000"/>
            <a:ext cx="8229600" cy="1371600"/>
          </a:xfrm>
          <a:prstGeom prst="rect">
            <a:avLst/>
          </a:prstGeom>
          <a:noFill/>
          <a:ln/>
        </p:spPr>
        <p:txBody>
          <a:bodyPr wrap="square" rtlCol="0" anchor="ctr"/>
          <a:lstStyle/>
          <a:p>
            <a:pPr algn="ctr" indent="0" marL="0">
              <a:buNone/>
            </a:pPr>
            <a:r>
              <a:rPr lang="en-US" sz="4400" b="1" dirty="0">
                <a:solidFill>
                  <a:srgbClr val="FFFFFF"/>
                </a:solidFill>
                <a:latin typeface="Roboto" pitchFamily="34" charset="0"/>
                <a:ea typeface="Roboto" pitchFamily="34" charset="-122"/>
                <a:cs typeface="Roboto" pitchFamily="34" charset="-120"/>
              </a:rPr>
              <a:t>Top Competitor News</a:t>
            </a:r>
            <a:endParaRPr lang="en-US" sz="4400" dirty="0"/>
          </a:p>
        </p:txBody>
      </p:sp>
      <p:sp>
        <p:nvSpPr>
          <p:cNvPr id="3" name="Text 1"/>
          <p:cNvSpPr/>
          <p:nvPr/>
        </p:nvSpPr>
        <p:spPr>
          <a:xfrm>
            <a:off x="457200" y="3657600"/>
            <a:ext cx="8229600" cy="457200"/>
          </a:xfrm>
          <a:prstGeom prst="rect">
            <a:avLst/>
          </a:prstGeom>
          <a:noFill/>
          <a:ln/>
        </p:spPr>
        <p:txBody>
          <a:bodyPr wrap="square" rtlCol="0" anchor="ctr"/>
          <a:lstStyle/>
          <a:p>
            <a:pPr algn="ctr" indent="0" marL="0">
              <a:buNone/>
            </a:pPr>
            <a:r>
              <a:rPr lang="en-US" sz="2000" dirty="0">
                <a:solidFill>
                  <a:srgbClr val="D1D5DB"/>
                </a:solidFill>
                <a:latin typeface="Roboto" pitchFamily="34" charset="0"/>
                <a:ea typeface="Roboto" pitchFamily="34" charset="-122"/>
                <a:cs typeface="Roboto" pitchFamily="34" charset="-120"/>
              </a:rPr>
              <a:t>2025-12-11 to 2025-12-18</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Globe Telecom</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Globe Boosts Southern Philippines Connectivity with Mindanao Submarine Cable</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Globe Telecom is set to deploy a new 48-core, 175-kilometer submarine cable system in Mindanao by early 2026, connecting Zamboanga to Isabela City in Basilan, with an extension to Sulu. This major infrastructure project aims to enhance network resilience, expand capacity, and support broadband and mobile services in underserved southern Philippine communities, aligning with the National Broadband Plan.</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D97706"/>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Globe Telecom (search for article)</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Globe Telecom</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Globe Partners with FPIP to Deliver High-Speed Fiber to Industrial Park</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Globe Telecom has partnered with First Philippine Industrial Park (FPIP) to provide enterprise-grade fiber internet to over 150 locators and 80,000 employees in the Batangas industrial park. This strategic agreement aims to enhance operations, collaboration, and productivity for global and local manufacturers through seamless, secure, and high-speed digital tools.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BusinessWorld Online</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Globe Telecom</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Globe Enhances Digital Security with OTP-Free Verification and Open APIs</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Globe Telecom is strengthening its digital ecosystem security by advancing network-level open APIs for real-time verification and fraud detection, aiming to build trust in the digital economy. Concurrently, Globe and GCash have completed the first phase of testing Silent Network Authentication (SNA), an OTP-free verification technology designed to make digital transactions more secure and seamless.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Inquirer Business</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Converge ICT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Converge ICT Accelerates B2B Transformation with New Data Centers &amp; Leadership</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Converge ICT is aggressively transforming into a full-fledged technology and business solutions provider, marked by the relocation of its Global Business Group headquarters to Bonifacio Global City and the appointment of world-class executives. This strategic pivot is complemented by the construction of two new state-of-the-art data centers in Metro Manila and Pampanga, with a combined capacity of 1,500 racks, aiming for Uptime Institute Tier III certification.</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Tech Patrol</a:t>
            </a:r>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DITO Telecommunity</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DITO Partners with AdventEnergy for Reliable Cell Tower Power Supply</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DITO Telecommunity has entered a strategic partnership with AdventEnergy, Aboitiz Power Corporation's retail electricity supply arm, to provide electricity to 1,642 of its cell towers. This collaboration aims to ensure a reliable power supply for DITO's expanding network infrastructure across the Philippines, strengthening its operational backbone.</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D97706"/>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Developing Telecoms (search for article)</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731520"/>
          </a:xfrm>
          <a:prstGeom prst="rect">
            <a:avLst/>
          </a:prstGeom>
          <a:noFill/>
          <a:ln/>
        </p:spPr>
        <p:txBody>
          <a:bodyPr wrap="square" rtlCol="0" anchor="ctr"/>
          <a:lstStyle/>
          <a:p>
            <a:pPr indent="0" marL="0">
              <a:buNone/>
            </a:pPr>
            <a:r>
              <a:rPr lang="en-US" sz="3200" b="1" dirty="0">
                <a:solidFill>
                  <a:srgbClr val="1E293B"/>
                </a:solidFill>
                <a:latin typeface="Roboto" pitchFamily="34" charset="0"/>
                <a:ea typeface="Roboto" pitchFamily="34" charset="-122"/>
                <a:cs typeface="Roboto" pitchFamily="34" charset="-120"/>
              </a:rPr>
              <a:t>Significance to Our Business</a:t>
            </a:r>
            <a:endParaRPr lang="en-US" sz="3200" dirty="0"/>
          </a:p>
        </p:txBody>
      </p:sp>
      <p:sp>
        <p:nvSpPr>
          <p:cNvPr id="3" name="Text 1"/>
          <p:cNvSpPr/>
          <p:nvPr/>
        </p:nvSpPr>
        <p:spPr>
          <a:xfrm>
            <a:off x="914400" y="1371600"/>
            <a:ext cx="7315200" cy="548640"/>
          </a:xfrm>
          <a:prstGeom prst="rect">
            <a:avLst/>
          </a:prstGeom>
          <a:noFill/>
          <a:ln/>
        </p:spPr>
        <p:txBody>
          <a:bodyPr wrap="square" rtlCol="0" anchor="ctr"/>
          <a:lstStyle/>
          <a:p>
            <a:r>
              <a:rPr lang="en-US" sz="1600" b="1" dirty="0">
                <a:solidFill>
                  <a:srgbClr val="475569"/>
                </a:solidFill>
                <a:latin typeface="Roboto" pitchFamily="34" charset="0"/>
                <a:ea typeface="Roboto" pitchFamily="34" charset="-122"/>
                <a:cs typeface="Roboto" pitchFamily="34" charset="-120"/>
              </a:rPr>
              <a:t>Accelerated Infrastructure Race:</a:t>
            </a:r>
            <a:pPr indent="0" marL="0">
              <a:buNone/>
            </a:pPr>
            <a:r>
              <a:rPr lang="en-US" sz="1600" dirty="0">
                <a:solidFill>
                  <a:srgbClr val="475569"/>
                </a:solidFill>
                <a:latin typeface="Roboto" pitchFamily="34" charset="0"/>
                <a:ea typeface="Roboto" pitchFamily="34" charset="-122"/>
                <a:cs typeface="Roboto" pitchFamily="34" charset="-120"/>
              </a:rPr>
              <a:t> PLDT's massive AI-ready data center investment and Globe's Mindanao submarine cable project highlight an intensified race for digital infrastructure dominance, particularly in hyperscale and regional connectivity, demanding our strategic response.</a:t>
            </a:r>
            <a:endParaRPr lang="en-US" sz="1600" dirty="0"/>
          </a:p>
        </p:txBody>
      </p:sp>
      <p:sp>
        <p:nvSpPr>
          <p:cNvPr id="4" name="Text 2"/>
          <p:cNvSpPr/>
          <p:nvPr/>
        </p:nvSpPr>
        <p:spPr>
          <a:xfrm>
            <a:off x="914400" y="2011680"/>
            <a:ext cx="7315200" cy="548640"/>
          </a:xfrm>
          <a:prstGeom prst="rect">
            <a:avLst/>
          </a:prstGeom>
          <a:noFill/>
          <a:ln/>
        </p:spPr>
        <p:txBody>
          <a:bodyPr wrap="square" rtlCol="0" anchor="ctr"/>
          <a:lstStyle/>
          <a:p>
            <a:r>
              <a:rPr lang="en-US" sz="1600" b="1" dirty="0">
                <a:solidFill>
                  <a:srgbClr val="475569"/>
                </a:solidFill>
                <a:latin typeface="Roboto" pitchFamily="34" charset="0"/>
                <a:ea typeface="Roboto" pitchFamily="34" charset="-122"/>
                <a:cs typeface="Roboto" pitchFamily="34" charset="-120"/>
              </a:rPr>
              <a:t>Evolving Regulatory Landscape:</a:t>
            </a:r>
            <a:pPr indent="0" marL="0">
              <a:buNone/>
            </a:pPr>
            <a:r>
              <a:rPr lang="en-US" sz="1600" dirty="0">
                <a:solidFill>
                  <a:srgbClr val="475569"/>
                </a:solidFill>
                <a:latin typeface="Roboto" pitchFamily="34" charset="0"/>
                <a:ea typeface="Roboto" pitchFamily="34" charset="-122"/>
                <a:cs typeface="Roboto" pitchFamily="34" charset="-120"/>
              </a:rPr>
              <a:t> The 'Konektadong Pinoy Act' introduces stringent cybersecurity and audit mandates, requiring all providers to reassess operational standards and compliance, while DICT's cybercrime report indicates ongoing challenges and opportunities in digital security.</a:t>
            </a:r>
            <a:endParaRPr lang="en-US" sz="1600" dirty="0"/>
          </a:p>
        </p:txBody>
      </p:sp>
      <p:sp>
        <p:nvSpPr>
          <p:cNvPr id="5" name="Text 3"/>
          <p:cNvSpPr/>
          <p:nvPr/>
        </p:nvSpPr>
        <p:spPr>
          <a:xfrm>
            <a:off x="914400" y="2651760"/>
            <a:ext cx="7315200" cy="548640"/>
          </a:xfrm>
          <a:prstGeom prst="rect">
            <a:avLst/>
          </a:prstGeom>
          <a:noFill/>
          <a:ln/>
        </p:spPr>
        <p:txBody>
          <a:bodyPr wrap="square" rtlCol="0" anchor="ctr"/>
          <a:lstStyle/>
          <a:p>
            <a:r>
              <a:rPr lang="en-US" sz="1600" b="1" dirty="0">
                <a:solidFill>
                  <a:srgbClr val="475569"/>
                </a:solidFill>
                <a:latin typeface="Roboto" pitchFamily="34" charset="0"/>
                <a:ea typeface="Roboto" pitchFamily="34" charset="-122"/>
                <a:cs typeface="Roboto" pitchFamily="34" charset="-120"/>
              </a:rPr>
              <a:t>AI as a Core Growth Driver:</a:t>
            </a:r>
            <a:pPr indent="0" marL="0">
              <a:buNone/>
            </a:pPr>
            <a:r>
              <a:rPr lang="en-US" sz="1600" dirty="0">
                <a:solidFill>
                  <a:srgbClr val="475569"/>
                </a:solidFill>
                <a:latin typeface="Roboto" pitchFamily="34" charset="0"/>
                <a:ea typeface="Roboto" pitchFamily="34" charset="-122"/>
                <a:cs typeface="Roboto" pitchFamily="34" charset="-120"/>
              </a:rPr>
              <a:t> PLDT's emphasis on AI's economic contribution (8-12% GDP by 2030) underscores the imperative to integrate AI capabilities into our services and infrastructure, leveraging 5G and edge computing for national digital transformation.</a:t>
            </a:r>
            <a:endParaRPr lang="en-US" sz="1600" dirty="0"/>
          </a:p>
        </p:txBody>
      </p:sp>
      <p:sp>
        <p:nvSpPr>
          <p:cNvPr id="6" name="Text 4"/>
          <p:cNvSpPr/>
          <p:nvPr/>
        </p:nvSpPr>
        <p:spPr>
          <a:xfrm>
            <a:off x="914400" y="3291840"/>
            <a:ext cx="7315200" cy="548640"/>
          </a:xfrm>
          <a:prstGeom prst="rect">
            <a:avLst/>
          </a:prstGeom>
          <a:noFill/>
          <a:ln/>
        </p:spPr>
        <p:txBody>
          <a:bodyPr wrap="square" rtlCol="0" anchor="ctr"/>
          <a:lstStyle/>
          <a:p>
            <a:r>
              <a:rPr lang="en-US" sz="1600" b="1" dirty="0">
                <a:solidFill>
                  <a:srgbClr val="475569"/>
                </a:solidFill>
                <a:latin typeface="Roboto" pitchFamily="34" charset="0"/>
                <a:ea typeface="Roboto" pitchFamily="34" charset="-122"/>
                <a:cs typeface="Roboto" pitchFamily="34" charset="-120"/>
              </a:rPr>
              <a:t>Enhanced Digital Trust &amp; Security:</a:t>
            </a:r>
            <a:pPr indent="0" marL="0">
              <a:buNone/>
            </a:pPr>
            <a:r>
              <a:rPr lang="en-US" sz="1600" dirty="0">
                <a:solidFill>
                  <a:srgbClr val="475569"/>
                </a:solidFill>
                <a:latin typeface="Roboto" pitchFamily="34" charset="0"/>
                <a:ea typeface="Roboto" pitchFamily="34" charset="-122"/>
                <a:cs typeface="Roboto" pitchFamily="34" charset="-120"/>
              </a:rPr>
              <a:t> Globe's initiatives in OTP-free Silent Network Authentication and open APIs for fraud detection set new benchmarks for secure and seamless digital transactions, pressuring us to innovate our own security protocols and user experience.</a:t>
            </a:r>
            <a:endParaRPr lang="en-US" sz="1600" dirty="0"/>
          </a:p>
        </p:txBody>
      </p:sp>
      <p:sp>
        <p:nvSpPr>
          <p:cNvPr id="7" name="Text 5"/>
          <p:cNvSpPr/>
          <p:nvPr/>
        </p:nvSpPr>
        <p:spPr>
          <a:xfrm>
            <a:off x="914400" y="3931920"/>
            <a:ext cx="7315200" cy="548640"/>
          </a:xfrm>
          <a:prstGeom prst="rect">
            <a:avLst/>
          </a:prstGeom>
          <a:noFill/>
          <a:ln/>
        </p:spPr>
        <p:txBody>
          <a:bodyPr wrap="square" rtlCol="0" anchor="ctr"/>
          <a:lstStyle/>
          <a:p>
            <a:r>
              <a:rPr lang="en-US" sz="1600" b="1" dirty="0">
                <a:solidFill>
                  <a:srgbClr val="475569"/>
                </a:solidFill>
                <a:latin typeface="Roboto" pitchFamily="34" charset="0"/>
                <a:ea typeface="Roboto" pitchFamily="34" charset="-122"/>
                <a:cs typeface="Roboto" pitchFamily="34" charset="-120"/>
              </a:rPr>
              <a:t>Intensified Enterprise &amp; Regional Competition:</a:t>
            </a:r>
            <a:pPr indent="0" marL="0">
              <a:buNone/>
            </a:pPr>
            <a:r>
              <a:rPr lang="en-US" sz="1600" dirty="0">
                <a:solidFill>
                  <a:srgbClr val="475569"/>
                </a:solidFill>
                <a:latin typeface="Roboto" pitchFamily="34" charset="0"/>
                <a:ea typeface="Roboto" pitchFamily="34" charset="-122"/>
                <a:cs typeface="Roboto" pitchFamily="34" charset="-120"/>
              </a:rPr>
              <a:t> Converge's aggressive B2B transformation with new data centers and leadership, alongside Globe's focus on industrial parks and underserved regions, signals heightened competition in both enterprise solutions and expanding market reach.</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AFC"/>
        </a:solidFill>
      </p:bgPr>
    </p:bg>
    <p:spTree>
      <p:nvGrpSpPr>
        <p:cNvPr id="1" name=""/>
        <p:cNvGrpSpPr/>
        <p:nvPr/>
      </p:nvGrpSpPr>
      <p:grpSpPr>
        <a:xfrm>
          <a:off x="0" y="0"/>
          <a:ext cx="0" cy="0"/>
          <a:chOff x="0" y="0"/>
          <a:chExt cx="0" cy="0"/>
        </a:xfrm>
      </p:grpSpPr>
      <p:sp>
        <p:nvSpPr>
          <p:cNvPr id="2" name="Text 0"/>
          <p:cNvSpPr/>
          <p:nvPr/>
        </p:nvSpPr>
        <p:spPr>
          <a:xfrm>
            <a:off x="457200" y="2286000"/>
            <a:ext cx="8229600" cy="914400"/>
          </a:xfrm>
          <a:prstGeom prst="rect">
            <a:avLst/>
          </a:prstGeom>
          <a:noFill/>
          <a:ln/>
        </p:spPr>
        <p:txBody>
          <a:bodyPr wrap="square" rtlCol="0" anchor="ctr"/>
          <a:lstStyle/>
          <a:p>
            <a:pPr algn="ctr" indent="0" marL="0">
              <a:buNone/>
            </a:pPr>
            <a:r>
              <a:rPr lang="en-US" sz="4000" b="1" dirty="0">
                <a:solidFill>
                  <a:srgbClr val="DC2626"/>
                </a:solidFill>
                <a:latin typeface="Roboto" pitchFamily="34" charset="0"/>
                <a:ea typeface="Roboto" pitchFamily="34" charset="-122"/>
                <a:cs typeface="Roboto" pitchFamily="34" charset="-120"/>
              </a:rPr>
              <a:t>End of Report</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PLDT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PLDT Positions AI as Key Driver for Philippine Economic Growth</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A PLDT executive emphasizes Artificial Intelligence (AI) as a critical driver for the Philippines' economic growth, potentially contributing 8% to 12% to the GDP by 2030. PLDT highlights three pillars for AI's potential: robust infrastructure (including 5G Standalone and distributed edge), world-class talent development, and trustworthy governance, aiming for the Philippines to become an 'archipelago intelligence' leader.</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D97706"/>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 Standard (search for article)</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Philippine Telco Sector Exceeds Global Economic Contribution Benchmark</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A GSMA report reveals the Philippine mobile industry contributes 8.4% to 8.6% of the country's GDP, surpassing the global average of 7.7%. This underscores the sector's significant economic impact. The report also notes high internet consumption and increasing AI platform adoption among Filipinos, signaling further digital transformation opportunities.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Philstar.com</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New 'Konektadong Pinoy Act' Mandates Strict Cybersecurity for DTIPs</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The Konektadong Pinoy Act introduces mandatory cybersecurity certification and audit duties for Data Transmission Internet Providers (DTIPs) in the Philippines. This regulatory shift aims to protect personal data and confidential business information, making cybersecurity compliance a condition for operation. The DICT and NTC will provide guidance and maintain a public registry of DTIPs' cybersecurity status.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Legal 500</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Business Engages Partners and Communities with GDay 2025</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highlights Globe Business's GDay 2025 event, focusing on its efforts to connect with partners and communities. The article garnered 365 social shares, indicating high public and business engagement.</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bworldonline.com</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Globe Plans Major Submarine Cable Project in Mindanao</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reports on Globe's plans for a new submarine cable project in Mindanao. The news generated 276 social shares, indicating significant interest in infrastructure development in the southern Philippines.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manilatimes.net</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vivo Y21d Highlighted as a Smart Buy for Consumers</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Philstar.com discusses the vivo Y21d smartphone, positioning it as a smart purchase for consumers. It received 119 social shares, indicating consumer interest in mobile device recommendations.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philstar.com</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8FAFC"/>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57200" y="914400"/>
            <a:ext cx="4114800" cy="3200400"/>
          </a:xfrm>
          <a:prstGeom prst="rect">
            <a:avLst/>
          </a:prstGeom>
        </p:spPr>
      </p:pic>
      <p:sp>
        <p:nvSpPr>
          <p:cNvPr id="3" name="Text 0"/>
          <p:cNvSpPr/>
          <p:nvPr/>
        </p:nvSpPr>
        <p:spPr>
          <a:xfrm>
            <a:off x="4754880" y="914400"/>
            <a:ext cx="3931920" cy="365760"/>
          </a:xfrm>
          <a:prstGeom prst="rect">
            <a:avLst/>
          </a:prstGeom>
          <a:noFill/>
          <a:ln/>
        </p:spPr>
        <p:txBody>
          <a:bodyPr wrap="square" rtlCol="0" anchor="ctr"/>
          <a:lstStyle/>
          <a:p>
            <a:pPr indent="0" marL="0">
              <a:buNone/>
            </a:pPr>
            <a:r>
              <a:rPr lang="en-US" sz="1600" b="1" dirty="0">
                <a:solidFill>
                  <a:srgbClr val="DC2626"/>
                </a:solidFill>
                <a:latin typeface="Roboto" pitchFamily="34" charset="0"/>
                <a:ea typeface="Roboto" pitchFamily="34" charset="-122"/>
                <a:cs typeface="Roboto" pitchFamily="34" charset="-120"/>
              </a:rPr>
              <a:t>Philippines Market</a:t>
            </a:r>
            <a:endParaRPr lang="en-US" sz="1600" dirty="0"/>
          </a:p>
        </p:txBody>
      </p:sp>
      <p:sp>
        <p:nvSpPr>
          <p:cNvPr id="4" name="Text 1"/>
          <p:cNvSpPr/>
          <p:nvPr/>
        </p:nvSpPr>
        <p:spPr>
          <a:xfrm>
            <a:off x="4754880" y="1371600"/>
            <a:ext cx="3931920" cy="1097280"/>
          </a:xfrm>
          <a:prstGeom prst="rect">
            <a:avLst/>
          </a:prstGeom>
          <a:noFill/>
          <a:ln/>
        </p:spPr>
        <p:txBody>
          <a:bodyPr wrap="square" rtlCol="0" anchor="ctr"/>
          <a:lstStyle/>
          <a:p>
            <a:pPr indent="0" marL="0">
              <a:buNone/>
            </a:pPr>
            <a:r>
              <a:rPr lang="en-US" sz="2000" b="1" dirty="0">
                <a:solidFill>
                  <a:srgbClr val="1E293B"/>
                </a:solidFill>
                <a:latin typeface="Roboto" pitchFamily="34" charset="0"/>
                <a:ea typeface="Roboto" pitchFamily="34" charset="-122"/>
                <a:cs typeface="Roboto" pitchFamily="34" charset="-120"/>
              </a:rPr>
              <a:t>📈 Trending: Luvpark Launches Smart Parking App to Ease Urban Congestion</a:t>
            </a:r>
            <a:endParaRPr lang="en-US" sz="2000" dirty="0"/>
          </a:p>
        </p:txBody>
      </p:sp>
      <p:sp>
        <p:nvSpPr>
          <p:cNvPr id="5" name="Text 2"/>
          <p:cNvSpPr/>
          <p:nvPr/>
        </p:nvSpPr>
        <p:spPr>
          <a:xfrm>
            <a:off x="4754880" y="2560320"/>
            <a:ext cx="3931920" cy="1371600"/>
          </a:xfrm>
          <a:prstGeom prst="rect">
            <a:avLst/>
          </a:prstGeom>
          <a:noFill/>
          <a:ln/>
        </p:spPr>
        <p:txBody>
          <a:bodyPr wrap="square" rtlCol="0" anchor="ctr"/>
          <a:lstStyle/>
          <a:p>
            <a:pPr indent="0" marL="0">
              <a:buNone/>
            </a:pPr>
            <a:r>
              <a:rPr lang="en-US" sz="1400" dirty="0">
                <a:solidFill>
                  <a:srgbClr val="475569"/>
                </a:solidFill>
                <a:latin typeface="Roboto" pitchFamily="34" charset="0"/>
                <a:ea typeface="Roboto" pitchFamily="34" charset="-122"/>
                <a:cs typeface="Roboto" pitchFamily="34" charset="-120"/>
              </a:rPr>
              <a:t>This trending article from BusinessWorld Online features Luvpark's new smart parking application, aimed at alleviating motorists' struggles. The article garnered 47 social shares, reflecting public interest in smart city solutions.</a:t>
            </a:r>
            <a:endParaRPr lang="en-US" sz="1400" dirty="0"/>
          </a:p>
        </p:txBody>
      </p:sp>
      <p:sp>
        <p:nvSpPr>
          <p:cNvPr id="6" name="Text 3">
            <a:hlinkClick r:id="rId2" tooltip=""/>
          </p:cNvPr>
          <p:cNvSpPr/>
          <p:nvPr/>
        </p:nvSpPr>
        <p:spPr>
          <a:xfrm>
            <a:off x="4754880" y="4023360"/>
            <a:ext cx="3931920" cy="274320"/>
          </a:xfrm>
          <a:prstGeom prst="rect">
            <a:avLst/>
          </a:prstGeom>
          <a:noFill/>
          <a:ln/>
        </p:spPr>
        <p:txBody>
          <a:bodyPr wrap="square" rtlCol="0" anchor="ctr"/>
          <a:lstStyle/>
          <a:p>
            <a:pPr indent="0" marL="0">
              <a:buNone/>
            </a:pPr>
            <a:r>
              <a:rPr lang="en-US" sz="1000" u="sng" dirty="0">
                <a:solidFill>
                  <a:srgbClr val="2563EB"/>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Source: bworldonline.com</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PLDT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Industry News</dc:title>
  <dc:subject>PptxGenJS Presentation</dc:subject>
  <dc:creator>PLDT Home</dc:creator>
  <cp:lastModifiedBy>PLDT Home</cp:lastModifiedBy>
  <cp:revision>1</cp:revision>
  <dcterms:created xsi:type="dcterms:W3CDTF">2025-12-18T03:57:12Z</dcterms:created>
  <dcterms:modified xsi:type="dcterms:W3CDTF">2025-12-18T03:57:12Z</dcterms:modified>
</cp:coreProperties>
</file>